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58" r:id="rId5"/>
    <p:sldId id="260" r:id="rId6"/>
    <p:sldId id="261" r:id="rId7"/>
    <p:sldId id="276" r:id="rId8"/>
    <p:sldId id="264" r:id="rId9"/>
    <p:sldId id="271" r:id="rId10"/>
    <p:sldId id="273" r:id="rId11"/>
    <p:sldId id="274" r:id="rId12"/>
    <p:sldId id="272" r:id="rId13"/>
    <p:sldId id="262" r:id="rId14"/>
    <p:sldId id="277" r:id="rId15"/>
    <p:sldId id="278" r:id="rId16"/>
    <p:sldId id="279" r:id="rId17"/>
    <p:sldId id="280" r:id="rId18"/>
    <p:sldId id="281" r:id="rId19"/>
    <p:sldId id="275" r:id="rId20"/>
    <p:sldId id="263" r:id="rId21"/>
    <p:sldId id="265" r:id="rId22"/>
    <p:sldId id="267" r:id="rId23"/>
    <p:sldId id="268" r:id="rId24"/>
    <p:sldId id="266" r:id="rId25"/>
    <p:sldId id="270" r:id="rId26"/>
  </p:sldIdLst>
  <p:sldSz cx="12192000" cy="6858000"/>
  <p:notesSz cx="6858000" cy="9144000"/>
  <p:embeddedFontLst>
    <p:embeddedFont>
      <p:font typeface="Enchanted Land" panose="020B0604020202020204" charset="0"/>
      <p:regular r:id="rId28"/>
    </p:embeddedFont>
    <p:embeddedFont>
      <p:font typeface="Pixellari" panose="020B0604020202020204" charset="0"/>
      <p:regular r:id="rId29"/>
    </p:embeddedFont>
    <p:embeddedFont>
      <p:font typeface="Rajjah Famillia Medium" panose="00000600000000000000" charset="-18"/>
      <p:regular r:id="rId30"/>
    </p:embeddedFont>
    <p:embeddedFont>
      <p:font typeface="Yu Gothic UI" panose="020B0500000000000000" pitchFamily="34" charset="-128"/>
      <p:regular r:id="rId31"/>
      <p:bold r:id="rId32"/>
    </p:embeddedFont>
    <p:embeddedFont>
      <p:font typeface="Yu Gothic UI Semibold" panose="020B0700000000000000" pitchFamily="34" charset="-128"/>
      <p:bold r:id="rId33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52A4"/>
    <a:srgbClr val="422C5A"/>
    <a:srgbClr val="2F1838"/>
    <a:srgbClr val="DCDEE0"/>
    <a:srgbClr val="DBDDDF"/>
    <a:srgbClr val="717CB2"/>
    <a:srgbClr val="EFEFF0"/>
    <a:srgbClr val="F5AC3A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58" autoAdjust="0"/>
  </p:normalViewPr>
  <p:slideViewPr>
    <p:cSldViewPr snapToGrid="0">
      <p:cViewPr varScale="1">
        <p:scale>
          <a:sx n="95" d="100"/>
          <a:sy n="95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10CF79-FE9A-4413-8503-0B2F5D900A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EA1DE2-E455-411C-8330-6C88F3CE7552}">
      <dgm:prSet/>
      <dgm:spPr>
        <a:solidFill>
          <a:srgbClr val="7E52A4">
            <a:alpha val="90000"/>
          </a:srgbClr>
        </a:solidFill>
        <a:ln w="3175">
          <a:solidFill>
            <a:srgbClr val="7E52A4"/>
          </a:solidFill>
        </a:ln>
      </dgm:spPr>
      <dgm:t>
        <a:bodyPr/>
        <a:lstStyle/>
        <a:p>
          <a:r>
            <a:rPr lang="hu-HU" dirty="0">
              <a:solidFill>
                <a:schemeClr val="bg1">
                  <a:lumMod val="85000"/>
                </a:schemeClr>
              </a:solidFill>
            </a:rPr>
            <a:t>Egy asztali alkalmazás készítése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0F386434-FD99-459C-BAC2-11D2F84552C8}" type="parTrans" cxnId="{0571E5C1-6544-4F2B-B980-A9AE26131BA0}">
      <dgm:prSet/>
      <dgm:spPr/>
      <dgm:t>
        <a:bodyPr/>
        <a:lstStyle/>
        <a:p>
          <a:endParaRPr lang="en-US"/>
        </a:p>
      </dgm:t>
    </dgm:pt>
    <dgm:pt modelId="{9B51FF5A-8C46-41FA-925D-AB59DB149C68}" type="sibTrans" cxnId="{0571E5C1-6544-4F2B-B980-A9AE26131BA0}">
      <dgm:prSet/>
      <dgm:spPr/>
      <dgm:t>
        <a:bodyPr/>
        <a:lstStyle/>
        <a:p>
          <a:endParaRPr lang="en-US"/>
        </a:p>
      </dgm:t>
    </dgm:pt>
    <dgm:pt modelId="{CFD5C9E6-0131-4857-8009-43DFEFBB4C8C}">
      <dgm:prSet/>
      <dgm:spPr>
        <a:solidFill>
          <a:srgbClr val="7E52A4">
            <a:alpha val="90000"/>
          </a:srgbClr>
        </a:solidFill>
        <a:ln>
          <a:solidFill>
            <a:srgbClr val="7E52A4"/>
          </a:solidFill>
        </a:ln>
      </dgm:spPr>
      <dgm:t>
        <a:bodyPr/>
        <a:lstStyle/>
        <a:p>
          <a:r>
            <a:rPr lang="hu-HU" dirty="0">
              <a:solidFill>
                <a:schemeClr val="bg1">
                  <a:lumMod val="85000"/>
                </a:schemeClr>
              </a:solidFill>
            </a:rPr>
            <a:t>Egy többtáblás adatbázis és vele való kommunikáció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10B34E47-9A65-4E85-8A29-E6A7D7B477FE}" type="parTrans" cxnId="{6570B9A9-A02C-4059-91D9-381EE4F71C36}">
      <dgm:prSet/>
      <dgm:spPr/>
      <dgm:t>
        <a:bodyPr/>
        <a:lstStyle/>
        <a:p>
          <a:endParaRPr lang="en-US"/>
        </a:p>
      </dgm:t>
    </dgm:pt>
    <dgm:pt modelId="{967E432E-43B7-4C0B-BB4D-1FB19FBD8BD4}" type="sibTrans" cxnId="{6570B9A9-A02C-4059-91D9-381EE4F71C36}">
      <dgm:prSet/>
      <dgm:spPr/>
      <dgm:t>
        <a:bodyPr/>
        <a:lstStyle/>
        <a:p>
          <a:endParaRPr lang="en-US"/>
        </a:p>
      </dgm:t>
    </dgm:pt>
    <dgm:pt modelId="{50AC9142-4ADA-4372-AD34-7398531E7FFC}">
      <dgm:prSet custT="1"/>
      <dgm:spPr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  <dgm:t>
        <a:bodyPr spcFirstLastPara="0" vert="horz" wrap="square" lIns="102870" tIns="102870" rIns="102870" bIns="102870" numCol="1" spcCol="1270" anchor="ctr" anchorCtr="0"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rPr>
            <a:t>Egy reszponzív weboldal</a:t>
          </a:r>
          <a:endParaRPr lang="en-US" sz="2700" kern="1200" dirty="0">
            <a:solidFill>
              <a:schemeClr val="bg1">
                <a:lumMod val="85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78977F89-B1EE-4D3E-8BA3-CE88EFFEE9F2}" type="parTrans" cxnId="{2CC090EF-1561-4B44-8F76-C8739A798378}">
      <dgm:prSet/>
      <dgm:spPr/>
      <dgm:t>
        <a:bodyPr/>
        <a:lstStyle/>
        <a:p>
          <a:endParaRPr lang="en-US"/>
        </a:p>
      </dgm:t>
    </dgm:pt>
    <dgm:pt modelId="{8DBE37FB-E32B-4A06-830E-E8995215A4A3}" type="sibTrans" cxnId="{2CC090EF-1561-4B44-8F76-C8739A798378}">
      <dgm:prSet/>
      <dgm:spPr/>
      <dgm:t>
        <a:bodyPr/>
        <a:lstStyle/>
        <a:p>
          <a:endParaRPr lang="en-US"/>
        </a:p>
      </dgm:t>
    </dgm:pt>
    <dgm:pt modelId="{0DBD9020-A8CE-486D-9DDC-B81DA44BC451}" type="pres">
      <dgm:prSet presAssocID="{B410CF79-FE9A-4413-8503-0B2F5D900A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A73886-9EDE-4E0B-A582-0F694C042B6E}" type="pres">
      <dgm:prSet presAssocID="{CAEA1DE2-E455-411C-8330-6C88F3CE7552}" presName="hierRoot1" presStyleCnt="0"/>
      <dgm:spPr/>
    </dgm:pt>
    <dgm:pt modelId="{3045FAC7-078B-499D-822C-F278B562ED94}" type="pres">
      <dgm:prSet presAssocID="{CAEA1DE2-E455-411C-8330-6C88F3CE7552}" presName="composite" presStyleCnt="0"/>
      <dgm:spPr/>
    </dgm:pt>
    <dgm:pt modelId="{561F1414-64BB-444A-949F-9EF55AD604BD}" type="pres">
      <dgm:prSet presAssocID="{CAEA1DE2-E455-411C-8330-6C88F3CE7552}" presName="background" presStyleLbl="node0" presStyleIdx="0" presStyleCnt="3"/>
      <dgm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95F112AC-DFDC-47ED-9C59-ABA2F14FC0DB}" type="pres">
      <dgm:prSet presAssocID="{CAEA1DE2-E455-411C-8330-6C88F3CE7552}" presName="text" presStyleLbl="fgAcc0" presStyleIdx="0" presStyleCnt="3">
        <dgm:presLayoutVars>
          <dgm:chPref val="3"/>
        </dgm:presLayoutVars>
      </dgm:prSet>
      <dgm:spPr/>
    </dgm:pt>
    <dgm:pt modelId="{703B007A-B765-4E84-A861-ED950605365E}" type="pres">
      <dgm:prSet presAssocID="{CAEA1DE2-E455-411C-8330-6C88F3CE7552}" presName="hierChild2" presStyleCnt="0"/>
      <dgm:spPr/>
    </dgm:pt>
    <dgm:pt modelId="{701D731A-CBF5-4C87-8CB2-BED3D586FA03}" type="pres">
      <dgm:prSet presAssocID="{CFD5C9E6-0131-4857-8009-43DFEFBB4C8C}" presName="hierRoot1" presStyleCnt="0"/>
      <dgm:spPr/>
    </dgm:pt>
    <dgm:pt modelId="{292198E6-8A05-4C88-AEC7-EC8B5A0C6841}" type="pres">
      <dgm:prSet presAssocID="{CFD5C9E6-0131-4857-8009-43DFEFBB4C8C}" presName="composite" presStyleCnt="0"/>
      <dgm:spPr/>
    </dgm:pt>
    <dgm:pt modelId="{5E9F35EB-59AC-4EA4-B47B-DA16D0085AD1}" type="pres">
      <dgm:prSet presAssocID="{CFD5C9E6-0131-4857-8009-43DFEFBB4C8C}" presName="background" presStyleLbl="node0" presStyleIdx="1" presStyleCnt="3"/>
      <dgm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51F32613-18CB-413A-A268-619458D1D458}" type="pres">
      <dgm:prSet presAssocID="{CFD5C9E6-0131-4857-8009-43DFEFBB4C8C}" presName="text" presStyleLbl="fgAcc0" presStyleIdx="1" presStyleCnt="3" custScaleX="109307">
        <dgm:presLayoutVars>
          <dgm:chPref val="3"/>
        </dgm:presLayoutVars>
      </dgm:prSet>
      <dgm:spPr/>
    </dgm:pt>
    <dgm:pt modelId="{96C1E259-9953-43A0-A667-4A772D96BCA7}" type="pres">
      <dgm:prSet presAssocID="{CFD5C9E6-0131-4857-8009-43DFEFBB4C8C}" presName="hierChild2" presStyleCnt="0"/>
      <dgm:spPr/>
    </dgm:pt>
    <dgm:pt modelId="{9F1D4467-0A46-4E38-8024-F1542D168C78}" type="pres">
      <dgm:prSet presAssocID="{50AC9142-4ADA-4372-AD34-7398531E7FFC}" presName="hierRoot1" presStyleCnt="0"/>
      <dgm:spPr/>
    </dgm:pt>
    <dgm:pt modelId="{251DB600-1654-43F9-A37E-E53DC8BD0CAB}" type="pres">
      <dgm:prSet presAssocID="{50AC9142-4ADA-4372-AD34-7398531E7FFC}" presName="composite" presStyleCnt="0"/>
      <dgm:spPr/>
    </dgm:pt>
    <dgm:pt modelId="{F2A8A4DD-F1F3-47B8-8BCE-FE115AA10B2D}" type="pres">
      <dgm:prSet presAssocID="{50AC9142-4ADA-4372-AD34-7398531E7FFC}" presName="background" presStyleLbl="node0" presStyleIdx="2" presStyleCnt="3"/>
      <dgm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0FE2E3B7-907D-4956-ABC7-1E025AD4C312}" type="pres">
      <dgm:prSet presAssocID="{50AC9142-4ADA-4372-AD34-7398531E7FFC}" presName="text" presStyleLbl="fgAcc0" presStyleIdx="2" presStyleCnt="3">
        <dgm:presLayoutVars>
          <dgm:chPref val="3"/>
        </dgm:presLayoutVars>
      </dgm:prSet>
      <dgm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</dgm:spPr>
    </dgm:pt>
    <dgm:pt modelId="{FD087D14-74D8-4789-9AB5-F63894CF9380}" type="pres">
      <dgm:prSet presAssocID="{50AC9142-4ADA-4372-AD34-7398531E7FFC}" presName="hierChild2" presStyleCnt="0"/>
      <dgm:spPr/>
    </dgm:pt>
  </dgm:ptLst>
  <dgm:cxnLst>
    <dgm:cxn modelId="{7D033F1A-2413-48E7-98F0-111CA17C5A12}" type="presOf" srcId="{CAEA1DE2-E455-411C-8330-6C88F3CE7552}" destId="{95F112AC-DFDC-47ED-9C59-ABA2F14FC0DB}" srcOrd="0" destOrd="0" presId="urn:microsoft.com/office/officeart/2005/8/layout/hierarchy1"/>
    <dgm:cxn modelId="{58AA9563-6542-4E22-A488-BAED4C40114B}" type="presOf" srcId="{B410CF79-FE9A-4413-8503-0B2F5D900A7E}" destId="{0DBD9020-A8CE-486D-9DDC-B81DA44BC451}" srcOrd="0" destOrd="0" presId="urn:microsoft.com/office/officeart/2005/8/layout/hierarchy1"/>
    <dgm:cxn modelId="{6570B9A9-A02C-4059-91D9-381EE4F71C36}" srcId="{B410CF79-FE9A-4413-8503-0B2F5D900A7E}" destId="{CFD5C9E6-0131-4857-8009-43DFEFBB4C8C}" srcOrd="1" destOrd="0" parTransId="{10B34E47-9A65-4E85-8A29-E6A7D7B477FE}" sibTransId="{967E432E-43B7-4C0B-BB4D-1FB19FBD8BD4}"/>
    <dgm:cxn modelId="{0571E5C1-6544-4F2B-B980-A9AE26131BA0}" srcId="{B410CF79-FE9A-4413-8503-0B2F5D900A7E}" destId="{CAEA1DE2-E455-411C-8330-6C88F3CE7552}" srcOrd="0" destOrd="0" parTransId="{0F386434-FD99-459C-BAC2-11D2F84552C8}" sibTransId="{9B51FF5A-8C46-41FA-925D-AB59DB149C68}"/>
    <dgm:cxn modelId="{2CC090EF-1561-4B44-8F76-C8739A798378}" srcId="{B410CF79-FE9A-4413-8503-0B2F5D900A7E}" destId="{50AC9142-4ADA-4372-AD34-7398531E7FFC}" srcOrd="2" destOrd="0" parTransId="{78977F89-B1EE-4D3E-8BA3-CE88EFFEE9F2}" sibTransId="{8DBE37FB-E32B-4A06-830E-E8995215A4A3}"/>
    <dgm:cxn modelId="{9B64C2FC-6D37-4F7B-8C6F-5609BF139F63}" type="presOf" srcId="{CFD5C9E6-0131-4857-8009-43DFEFBB4C8C}" destId="{51F32613-18CB-413A-A268-619458D1D458}" srcOrd="0" destOrd="0" presId="urn:microsoft.com/office/officeart/2005/8/layout/hierarchy1"/>
    <dgm:cxn modelId="{5E06DBFE-FD86-4129-ACF5-E1816E13F647}" type="presOf" srcId="{50AC9142-4ADA-4372-AD34-7398531E7FFC}" destId="{0FE2E3B7-907D-4956-ABC7-1E025AD4C312}" srcOrd="0" destOrd="0" presId="urn:microsoft.com/office/officeart/2005/8/layout/hierarchy1"/>
    <dgm:cxn modelId="{EC65A455-13AE-4886-806C-0034EDA43B67}" type="presParOf" srcId="{0DBD9020-A8CE-486D-9DDC-B81DA44BC451}" destId="{78A73886-9EDE-4E0B-A582-0F694C042B6E}" srcOrd="0" destOrd="0" presId="urn:microsoft.com/office/officeart/2005/8/layout/hierarchy1"/>
    <dgm:cxn modelId="{6F7BF84B-AF5D-45CF-AE52-E72543D6E758}" type="presParOf" srcId="{78A73886-9EDE-4E0B-A582-0F694C042B6E}" destId="{3045FAC7-078B-499D-822C-F278B562ED94}" srcOrd="0" destOrd="0" presId="urn:microsoft.com/office/officeart/2005/8/layout/hierarchy1"/>
    <dgm:cxn modelId="{4520B3A5-4E99-4880-B793-5FB0BF6883A7}" type="presParOf" srcId="{3045FAC7-078B-499D-822C-F278B562ED94}" destId="{561F1414-64BB-444A-949F-9EF55AD604BD}" srcOrd="0" destOrd="0" presId="urn:microsoft.com/office/officeart/2005/8/layout/hierarchy1"/>
    <dgm:cxn modelId="{472D92EA-C7A3-420A-B37C-DBAD23AAD0EF}" type="presParOf" srcId="{3045FAC7-078B-499D-822C-F278B562ED94}" destId="{95F112AC-DFDC-47ED-9C59-ABA2F14FC0DB}" srcOrd="1" destOrd="0" presId="urn:microsoft.com/office/officeart/2005/8/layout/hierarchy1"/>
    <dgm:cxn modelId="{B00BBF04-293C-4A68-AFA6-10ABDE5382BC}" type="presParOf" srcId="{78A73886-9EDE-4E0B-A582-0F694C042B6E}" destId="{703B007A-B765-4E84-A861-ED950605365E}" srcOrd="1" destOrd="0" presId="urn:microsoft.com/office/officeart/2005/8/layout/hierarchy1"/>
    <dgm:cxn modelId="{75BA506A-29AD-4541-8151-5ECF61A4517D}" type="presParOf" srcId="{0DBD9020-A8CE-486D-9DDC-B81DA44BC451}" destId="{701D731A-CBF5-4C87-8CB2-BED3D586FA03}" srcOrd="1" destOrd="0" presId="urn:microsoft.com/office/officeart/2005/8/layout/hierarchy1"/>
    <dgm:cxn modelId="{87D4003B-237E-4BC2-8A5F-969E5C5C580E}" type="presParOf" srcId="{701D731A-CBF5-4C87-8CB2-BED3D586FA03}" destId="{292198E6-8A05-4C88-AEC7-EC8B5A0C6841}" srcOrd="0" destOrd="0" presId="urn:microsoft.com/office/officeart/2005/8/layout/hierarchy1"/>
    <dgm:cxn modelId="{7272ECE2-003B-4A73-8725-EC2309D1D115}" type="presParOf" srcId="{292198E6-8A05-4C88-AEC7-EC8B5A0C6841}" destId="{5E9F35EB-59AC-4EA4-B47B-DA16D0085AD1}" srcOrd="0" destOrd="0" presId="urn:microsoft.com/office/officeart/2005/8/layout/hierarchy1"/>
    <dgm:cxn modelId="{8005C041-85B7-43B4-9806-848C274CD6C4}" type="presParOf" srcId="{292198E6-8A05-4C88-AEC7-EC8B5A0C6841}" destId="{51F32613-18CB-413A-A268-619458D1D458}" srcOrd="1" destOrd="0" presId="urn:microsoft.com/office/officeart/2005/8/layout/hierarchy1"/>
    <dgm:cxn modelId="{F0F4135D-2C2F-4AE1-BD1F-61A891F03533}" type="presParOf" srcId="{701D731A-CBF5-4C87-8CB2-BED3D586FA03}" destId="{96C1E259-9953-43A0-A667-4A772D96BCA7}" srcOrd="1" destOrd="0" presId="urn:microsoft.com/office/officeart/2005/8/layout/hierarchy1"/>
    <dgm:cxn modelId="{E3657451-5EC1-4A04-B025-6304584BBE86}" type="presParOf" srcId="{0DBD9020-A8CE-486D-9DDC-B81DA44BC451}" destId="{9F1D4467-0A46-4E38-8024-F1542D168C78}" srcOrd="2" destOrd="0" presId="urn:microsoft.com/office/officeart/2005/8/layout/hierarchy1"/>
    <dgm:cxn modelId="{FE10A3FF-BD28-4997-9DCD-DB48D5FAA3F5}" type="presParOf" srcId="{9F1D4467-0A46-4E38-8024-F1542D168C78}" destId="{251DB600-1654-43F9-A37E-E53DC8BD0CAB}" srcOrd="0" destOrd="0" presId="urn:microsoft.com/office/officeart/2005/8/layout/hierarchy1"/>
    <dgm:cxn modelId="{362A922E-F33C-4FC6-B10E-95272FD08D34}" type="presParOf" srcId="{251DB600-1654-43F9-A37E-E53DC8BD0CAB}" destId="{F2A8A4DD-F1F3-47B8-8BCE-FE115AA10B2D}" srcOrd="0" destOrd="0" presId="urn:microsoft.com/office/officeart/2005/8/layout/hierarchy1"/>
    <dgm:cxn modelId="{872718F7-3141-4E13-ABCF-7542A3BC5A34}" type="presParOf" srcId="{251DB600-1654-43F9-A37E-E53DC8BD0CAB}" destId="{0FE2E3B7-907D-4956-ABC7-1E025AD4C312}" srcOrd="1" destOrd="0" presId="urn:microsoft.com/office/officeart/2005/8/layout/hierarchy1"/>
    <dgm:cxn modelId="{6CE5F963-1A57-46CA-B04F-617FD9C18875}" type="presParOf" srcId="{9F1D4467-0A46-4E38-8024-F1542D168C78}" destId="{FD087D14-74D8-4789-9AB5-F63894CF93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F1414-64BB-444A-949F-9EF55AD604BD}">
      <dsp:nvSpPr>
        <dsp:cNvPr id="0" name=""/>
        <dsp:cNvSpPr/>
      </dsp:nvSpPr>
      <dsp:spPr>
        <a:xfrm>
          <a:off x="5688" y="1109656"/>
          <a:ext cx="2878953" cy="1828135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112AC-DFDC-47ED-9C59-ABA2F14FC0DB}">
      <dsp:nvSpPr>
        <dsp:cNvPr id="0" name=""/>
        <dsp:cNvSpPr/>
      </dsp:nvSpPr>
      <dsp:spPr>
        <a:xfrm>
          <a:off x="325571" y="1413546"/>
          <a:ext cx="2878953" cy="1828135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3175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>
              <a:solidFill>
                <a:schemeClr val="bg1">
                  <a:lumMod val="85000"/>
                </a:schemeClr>
              </a:solidFill>
            </a:rPr>
            <a:t>Egy asztali alkalmazás készítése</a:t>
          </a:r>
          <a:endParaRPr lang="en-US" sz="28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79115" y="1467090"/>
        <a:ext cx="2771865" cy="1721047"/>
      </dsp:txXfrm>
    </dsp:sp>
    <dsp:sp modelId="{5E9F35EB-59AC-4EA4-B47B-DA16D0085AD1}">
      <dsp:nvSpPr>
        <dsp:cNvPr id="0" name=""/>
        <dsp:cNvSpPr/>
      </dsp:nvSpPr>
      <dsp:spPr>
        <a:xfrm>
          <a:off x="3524409" y="1109656"/>
          <a:ext cx="3146897" cy="1828135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32613-18CB-413A-A268-619458D1D458}">
      <dsp:nvSpPr>
        <dsp:cNvPr id="0" name=""/>
        <dsp:cNvSpPr/>
      </dsp:nvSpPr>
      <dsp:spPr>
        <a:xfrm>
          <a:off x="3844292" y="1413546"/>
          <a:ext cx="3146897" cy="1828135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>
              <a:solidFill>
                <a:schemeClr val="bg1">
                  <a:lumMod val="85000"/>
                </a:schemeClr>
              </a:solidFill>
            </a:rPr>
            <a:t>Egy többtáblás adatbázis és vele való kommunikáció</a:t>
          </a:r>
          <a:endParaRPr lang="en-US" sz="28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897836" y="1467090"/>
        <a:ext cx="3039809" cy="1721047"/>
      </dsp:txXfrm>
    </dsp:sp>
    <dsp:sp modelId="{F2A8A4DD-F1F3-47B8-8BCE-FE115AA10B2D}">
      <dsp:nvSpPr>
        <dsp:cNvPr id="0" name=""/>
        <dsp:cNvSpPr/>
      </dsp:nvSpPr>
      <dsp:spPr>
        <a:xfrm>
          <a:off x="7311074" y="1109656"/>
          <a:ext cx="2878953" cy="1828135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2E3B7-907D-4956-ABC7-1E025AD4C312}">
      <dsp:nvSpPr>
        <dsp:cNvPr id="0" name=""/>
        <dsp:cNvSpPr/>
      </dsp:nvSpPr>
      <dsp:spPr>
        <a:xfrm>
          <a:off x="7630958" y="1413546"/>
          <a:ext cx="2878953" cy="1828135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rPr>
            <a:t>Egy reszponzív weboldal</a:t>
          </a:r>
          <a:endParaRPr lang="en-US" sz="2700" kern="1200" dirty="0">
            <a:solidFill>
              <a:schemeClr val="bg1">
                <a:lumMod val="85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7684502" y="1467090"/>
        <a:ext cx="2771865" cy="1721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0016-D8E1-497B-A1DA-58A5EA7E0C31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F3108-4098-4C09-9E12-831BF3DD10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5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5645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0441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5285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9883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[SITYU]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8008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[SITYU]</a:t>
            </a:r>
          </a:p>
          <a:p>
            <a:r>
              <a:rPr lang="hu-HU" dirty="0" err="1"/>
              <a:t>Very</a:t>
            </a:r>
            <a:r>
              <a:rPr lang="hu-HU" dirty="0"/>
              <a:t> biztonságos,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safe</a:t>
            </a:r>
            <a:r>
              <a:rPr lang="hu-HU" dirty="0"/>
              <a:t> 👍</a:t>
            </a:r>
          </a:p>
          <a:p>
            <a:r>
              <a:rPr lang="hu-HU" dirty="0"/>
              <a:t>PHP-ban írtuk, mert könnyű vele az adatbázis kezelése és visszaküldése.</a:t>
            </a:r>
          </a:p>
          <a:p>
            <a:endParaRPr lang="hu-HU" dirty="0"/>
          </a:p>
          <a:p>
            <a:r>
              <a:rPr lang="hu-HU" dirty="0"/>
              <a:t>Az API végpontjainak sok közös eleme van, ezek kikerültek két közös fájlba. Az egyik a </a:t>
            </a:r>
            <a:r>
              <a:rPr lang="hu-HU" dirty="0" err="1"/>
              <a:t>connection.php</a:t>
            </a:r>
            <a:r>
              <a:rPr lang="hu-HU" dirty="0"/>
              <a:t>, melyben az adatbázis-kapcsolat felállítása és ellenőrzése, hiba esetén hiba visszaadása történik.</a:t>
            </a:r>
          </a:p>
          <a:p>
            <a:endParaRPr lang="hu-HU" dirty="0"/>
          </a:p>
          <a:p>
            <a:r>
              <a:rPr lang="hu-HU" dirty="0"/>
              <a:t>A válaszüzenetek küldését végző függvények a másik közös </a:t>
            </a:r>
            <a:r>
              <a:rPr lang="hu-HU" dirty="0" err="1"/>
              <a:t>config.php</a:t>
            </a:r>
            <a:r>
              <a:rPr lang="hu-HU" dirty="0"/>
              <a:t>-ben találhatóak. Ezek JSON-formátumban adnak vissza adatokat, mely lehet egy üzenet, de egy adathalmaz is. Emellett HTTP válaszkódokat is megadhatunk, így hibaüzenetekhez is ezeket használjuk.</a:t>
            </a:r>
          </a:p>
          <a:p>
            <a:endParaRPr lang="hu-HU" dirty="0"/>
          </a:p>
          <a:p>
            <a:r>
              <a:rPr lang="hu-HU" dirty="0"/>
              <a:t>Mivel a végpontok meghívásakor az első lépés a bejövő API-kérés ellenőrzése, </a:t>
            </a:r>
            <a:r>
              <a:rPr lang="hu-HU" dirty="0" err="1"/>
              <a:t>validálása</a:t>
            </a:r>
            <a:r>
              <a:rPr lang="hu-HU" dirty="0"/>
              <a:t>, ezek a funkciók is a közös </a:t>
            </a:r>
            <a:r>
              <a:rPr lang="hu-HU" dirty="0" err="1"/>
              <a:t>config.php</a:t>
            </a:r>
            <a:r>
              <a:rPr lang="hu-HU" dirty="0"/>
              <a:t>-be kerültek. Itt ellenőrzésre kerül a meghívott metódus, illetve a bemeneti adatok. Hiba esetén megfelelő hibakódok és üzenetek is kerülnek visszaadásra.</a:t>
            </a:r>
          </a:p>
          <a:p>
            <a:endParaRPr lang="hu-HU" dirty="0"/>
          </a:p>
          <a:p>
            <a:r>
              <a:rPr lang="hu-HU" dirty="0"/>
              <a:t>A végpontok maguk itt láthatók. Van, amelyik fiókkezelésre szolgál, és van, amely adatokat ad vissza (pl. lexikon vagy ranglista)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4895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weboldal működését ugye JS-</a:t>
            </a:r>
            <a:r>
              <a:rPr lang="hu-HU" dirty="0" err="1"/>
              <a:t>sel</a:t>
            </a:r>
            <a:r>
              <a:rPr lang="hu-HU" dirty="0"/>
              <a:t> oldottuk meg.</a:t>
            </a:r>
          </a:p>
          <a:p>
            <a:r>
              <a:rPr lang="hu-HU" dirty="0" err="1"/>
              <a:t>jQuery</a:t>
            </a:r>
            <a:r>
              <a:rPr lang="hu-HU" dirty="0"/>
              <a:t> nagyon hasznos, mert rövidít, egyszerűbb (</a:t>
            </a:r>
            <a:r>
              <a:rPr lang="hu-HU" dirty="0" err="1"/>
              <a:t>pl</a:t>
            </a:r>
            <a:r>
              <a:rPr lang="hu-HU" dirty="0"/>
              <a:t> később egy API-kérés)</a:t>
            </a:r>
          </a:p>
          <a:p>
            <a:endParaRPr lang="hu-HU" dirty="0"/>
          </a:p>
          <a:p>
            <a:r>
              <a:rPr lang="hu-HU" dirty="0"/>
              <a:t>Van egy közös állomány, a common.js, ahol általános, minden oldal által használt funkciók vannak.</a:t>
            </a:r>
          </a:p>
          <a:p>
            <a:r>
              <a:rPr lang="hu-HU" dirty="0"/>
              <a:t>Ilyen pl. az alapbeállítások, mint a </a:t>
            </a:r>
            <a:r>
              <a:rPr lang="hu-HU" dirty="0" err="1"/>
              <a:t>cookie</a:t>
            </a:r>
            <a:r>
              <a:rPr lang="hu-HU" dirty="0"/>
              <a:t>-k </a:t>
            </a:r>
            <a:r>
              <a:rPr lang="hu-HU" dirty="0" err="1"/>
              <a:t>reset-elése</a:t>
            </a:r>
            <a:r>
              <a:rPr lang="hu-HU" dirty="0"/>
              <a:t>, a téma és nyelv automatikus beállítása (ha még nem lenne), a menü beállításai (profil/bejelentkezés + lexikon </a:t>
            </a:r>
            <a:r>
              <a:rPr lang="hu-HU" dirty="0" err="1"/>
              <a:t>bejelentkezettség</a:t>
            </a:r>
            <a:r>
              <a:rPr lang="hu-HU" dirty="0"/>
              <a:t> alapján jelenik meg/érhető el)</a:t>
            </a:r>
          </a:p>
          <a:p>
            <a:endParaRPr lang="hu-HU" dirty="0"/>
          </a:p>
          <a:p>
            <a:r>
              <a:rPr lang="hu-HU" dirty="0"/>
              <a:t>Itt vannak a </a:t>
            </a:r>
            <a:r>
              <a:rPr lang="hu-HU" dirty="0" err="1"/>
              <a:t>popup</a:t>
            </a:r>
            <a:r>
              <a:rPr lang="hu-HU" dirty="0"/>
              <a:t>-ok is, amit a legtöbb oldal használ legalább hibaüzenetek megjelenítésére.</a:t>
            </a:r>
          </a:p>
          <a:p>
            <a:endParaRPr lang="hu-HU" dirty="0"/>
          </a:p>
          <a:p>
            <a:r>
              <a:rPr lang="hu-HU" dirty="0"/>
              <a:t>Illetve a </a:t>
            </a:r>
            <a:r>
              <a:rPr lang="hu-HU" dirty="0" err="1"/>
              <a:t>getCookie</a:t>
            </a:r>
            <a:r>
              <a:rPr lang="hu-HU" dirty="0"/>
              <a:t>() függvény, mellyel egy megadott nevű </a:t>
            </a:r>
            <a:r>
              <a:rPr lang="hu-HU" dirty="0" err="1"/>
              <a:t>cookie</a:t>
            </a:r>
            <a:r>
              <a:rPr lang="hu-HU" dirty="0"/>
              <a:t> értékét kérhetjük le. Ugye így van tárolva a </a:t>
            </a:r>
            <a:r>
              <a:rPr lang="hu-HU" dirty="0" err="1"/>
              <a:t>userid</a:t>
            </a:r>
            <a:r>
              <a:rPr lang="hu-HU" dirty="0"/>
              <a:t>, </a:t>
            </a:r>
            <a:r>
              <a:rPr lang="hu-HU" dirty="0" err="1"/>
              <a:t>username</a:t>
            </a:r>
            <a:r>
              <a:rPr lang="hu-HU" dirty="0"/>
              <a:t>, </a:t>
            </a:r>
            <a:r>
              <a:rPr lang="hu-HU" dirty="0" err="1"/>
              <a:t>langid</a:t>
            </a:r>
            <a:r>
              <a:rPr lang="hu-HU" dirty="0"/>
              <a:t> és </a:t>
            </a:r>
            <a:r>
              <a:rPr lang="hu-HU" dirty="0" err="1"/>
              <a:t>theme</a:t>
            </a:r>
            <a:r>
              <a:rPr lang="hu-HU" dirty="0"/>
              <a:t>, úgyhogy hasznos függvény.</a:t>
            </a:r>
          </a:p>
          <a:p>
            <a:endParaRPr lang="hu-HU" dirty="0"/>
          </a:p>
          <a:p>
            <a:r>
              <a:rPr lang="hu-HU" dirty="0"/>
              <a:t>Minden oldalnak van egy saját </a:t>
            </a:r>
            <a:r>
              <a:rPr lang="hu-HU" dirty="0" err="1"/>
              <a:t>szkriptje</a:t>
            </a:r>
            <a:r>
              <a:rPr lang="hu-HU" dirty="0"/>
              <a:t> is, ahol az oldalhoz szükséges funkcionalitást oldottuk meg.</a:t>
            </a:r>
          </a:p>
          <a:p>
            <a:r>
              <a:rPr lang="hu-HU" dirty="0"/>
              <a:t>Ilyen pl. a bevitt adatok </a:t>
            </a:r>
            <a:r>
              <a:rPr lang="hu-HU" dirty="0" err="1"/>
              <a:t>validálása</a:t>
            </a:r>
            <a:r>
              <a:rPr lang="hu-HU" dirty="0"/>
              <a:t> (email, megadott </a:t>
            </a:r>
            <a:r>
              <a:rPr lang="hu-HU" dirty="0" err="1"/>
              <a:t>verif</a:t>
            </a:r>
            <a:r>
              <a:rPr lang="hu-HU" dirty="0"/>
              <a:t>. </a:t>
            </a:r>
            <a:r>
              <a:rPr lang="hu-HU" dirty="0" err="1"/>
              <a:t>Code</a:t>
            </a:r>
            <a:r>
              <a:rPr lang="hu-HU" dirty="0"/>
              <a:t>), de akár az e-mailben küldött verifikációs kód generálása, vagy a kijelentkeztetés.</a:t>
            </a:r>
          </a:p>
          <a:p>
            <a:endParaRPr lang="hu-HU" dirty="0"/>
          </a:p>
          <a:p>
            <a:r>
              <a:rPr lang="hu-HU" dirty="0"/>
              <a:t>Itt láthatunk egy példát egy API-kérésre, amit ezek a JS-</a:t>
            </a:r>
            <a:r>
              <a:rPr lang="hu-HU" dirty="0" err="1"/>
              <a:t>szkriptek</a:t>
            </a:r>
            <a:r>
              <a:rPr lang="hu-HU" dirty="0"/>
              <a:t> intéznek.</a:t>
            </a:r>
          </a:p>
          <a:p>
            <a:endParaRPr lang="hu-HU" dirty="0"/>
          </a:p>
          <a:p>
            <a:r>
              <a:rPr lang="hu-HU" dirty="0"/>
              <a:t>A kérés után a válasz lekezelését is ők végzik. Megjelenítik a hibát, feltöltik a táblákat / </a:t>
            </a:r>
            <a:r>
              <a:rPr lang="hu-HU" dirty="0" err="1"/>
              <a:t>diveket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3929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Tesztelés kézileg történt, adódva a projekt jellegéből.</a:t>
            </a:r>
          </a:p>
          <a:p>
            <a:r>
              <a:rPr lang="hu-HU" dirty="0"/>
              <a:t>A játékot mind mi kiteszteltük fejlesztés közben, mind barátoknak odaadtuk tesztelésre.</a:t>
            </a:r>
          </a:p>
          <a:p>
            <a:r>
              <a:rPr lang="hu-HU" dirty="0"/>
              <a:t>Használt program csak egy volt az API teszteléséhez a </a:t>
            </a:r>
            <a:r>
              <a:rPr lang="hu-HU" dirty="0" err="1"/>
              <a:t>ReqBin</a:t>
            </a:r>
            <a:r>
              <a:rPr lang="hu-HU" dirty="0"/>
              <a:t>. Ezzel tényleges API hívásokat intézünk, viszont sokkal gyorsabban, mint ha magunk csinálnánk. Egyből látjuk az eredményt is.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0741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[WHOEVER FEELS LIKE IT]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9998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99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asztali alkalmazásnál opció volt egy játék készítése. Két tag is érdekelt a játékfejlesztői szakirányban, ebben is folytatják tanulmányaikat, így kihasználtuk az alkalmat a későbbi tanulmányokra való alapozásra.</a:t>
            </a:r>
          </a:p>
          <a:p>
            <a:endParaRPr lang="hu-HU" dirty="0"/>
          </a:p>
          <a:p>
            <a:r>
              <a:rPr lang="hu-HU" dirty="0"/>
              <a:t>A játék mellé egy weboldal általában két fő célt láthat el – egy tudástár vagy lexikon, ahol a játék elemeiről tudhatunk meg információkat; illetve egy felület a felhasználói fiókok kezelésére.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Használt</a:t>
            </a:r>
            <a:r>
              <a:rPr lang="en-GB" dirty="0"/>
              <a:t> </a:t>
            </a:r>
            <a:r>
              <a:rPr lang="en-GB" dirty="0" err="1"/>
              <a:t>nyelvek</a:t>
            </a:r>
            <a:r>
              <a:rPr lang="en-GB" dirty="0"/>
              <a:t>/</a:t>
            </a:r>
            <a:r>
              <a:rPr lang="en-GB" dirty="0" err="1"/>
              <a:t>eszközök</a:t>
            </a:r>
            <a:r>
              <a:rPr lang="en-GB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dirty="0"/>
              <a:t>Godot, C#</a:t>
            </a:r>
          </a:p>
          <a:p>
            <a:pPr marL="171450" indent="-171450">
              <a:buFontTx/>
              <a:buChar char="-"/>
            </a:pPr>
            <a:r>
              <a:rPr lang="en-GB" dirty="0"/>
              <a:t>PHP, </a:t>
            </a:r>
            <a:r>
              <a:rPr lang="en-GB" dirty="0" err="1"/>
              <a:t>Javascript</a:t>
            </a:r>
            <a:r>
              <a:rPr lang="en-GB"/>
              <a:t>, HTML, CSS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2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[BORKA]</a:t>
            </a:r>
          </a:p>
          <a:p>
            <a:r>
              <a:rPr lang="en-GB" dirty="0"/>
              <a:t>Premise: you play as a mage running through the map</a:t>
            </a:r>
          </a:p>
          <a:p>
            <a:r>
              <a:rPr lang="en-GB" dirty="0"/>
              <a:t>Goal: defeat enemies, get through each room, become more and more powerful</a:t>
            </a:r>
          </a:p>
          <a:p>
            <a:r>
              <a:rPr lang="en-GB" dirty="0"/>
              <a:t>Every enemy has the chance to drop power-up shards, that either increase mana or hp </a:t>
            </a:r>
          </a:p>
          <a:p>
            <a:r>
              <a:rPr lang="en-GB" dirty="0"/>
              <a:t>Every region has a boss at the end, every boss drops an item that gives the player a special ability</a:t>
            </a:r>
          </a:p>
          <a:p>
            <a:r>
              <a:rPr lang="en-GB" dirty="0"/>
              <a:t>There are checkpoints on the map, that’s where the game saves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138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[BÁLINT]</a:t>
            </a:r>
          </a:p>
          <a:p>
            <a:r>
              <a:rPr lang="en-GB" dirty="0"/>
              <a:t>Enemies using inheritance</a:t>
            </a:r>
          </a:p>
          <a:p>
            <a:r>
              <a:rPr lang="en-GB" dirty="0"/>
              <a:t>Signal function: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Sends a signal, other scripts set to intercept catch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Semi-globally sending values through classes</a:t>
            </a:r>
          </a:p>
          <a:p>
            <a:pPr marL="171450" indent="-171450">
              <a:buFontTx/>
              <a:buChar char="-"/>
            </a:pPr>
            <a:r>
              <a:rPr lang="en-GB" dirty="0"/>
              <a:t>Every Godot in-game object has signals (ex. </a:t>
            </a:r>
            <a:r>
              <a:rPr lang="en-GB" dirty="0" err="1"/>
              <a:t>AnimatedSprite-AnimationFinished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r>
              <a:rPr lang="en-GB" dirty="0"/>
              <a:t>Problem was: loading takes a lot of time</a:t>
            </a:r>
          </a:p>
          <a:p>
            <a:r>
              <a:rPr lang="en-GB" dirty="0"/>
              <a:t>Solutions:</a:t>
            </a:r>
          </a:p>
          <a:p>
            <a:pPr marL="171450" indent="-171450">
              <a:buFontTx/>
              <a:buChar char="-"/>
            </a:pPr>
            <a:r>
              <a:rPr lang="en-GB" dirty="0"/>
              <a:t>Loading screen</a:t>
            </a:r>
          </a:p>
          <a:p>
            <a:pPr marL="171450" indent="-171450">
              <a:buFontTx/>
              <a:buChar char="-"/>
            </a:pPr>
            <a:r>
              <a:rPr lang="en-GB" dirty="0"/>
              <a:t>Optimalization: triple nested classes, loads every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43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[BÁLINT]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13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[SITYU]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213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[BORKA]</a:t>
            </a:r>
          </a:p>
          <a:p>
            <a:r>
              <a:rPr lang="en-GB" dirty="0"/>
              <a:t>Bootstrap </a:t>
            </a:r>
            <a:r>
              <a:rPr lang="en-GB" dirty="0" err="1"/>
              <a:t>elemekből</a:t>
            </a:r>
            <a:r>
              <a:rPr lang="en-GB" dirty="0"/>
              <a:t> </a:t>
            </a:r>
            <a:r>
              <a:rPr lang="en-GB" dirty="0" err="1"/>
              <a:t>áll</a:t>
            </a:r>
            <a:r>
              <a:rPr lang="en-GB" dirty="0"/>
              <a:t> fent </a:t>
            </a:r>
            <a:r>
              <a:rPr lang="en-GB" dirty="0" err="1"/>
              <a:t>nagyrészt</a:t>
            </a:r>
            <a:r>
              <a:rPr lang="en-GB" dirty="0"/>
              <a:t>, CSS a </a:t>
            </a:r>
            <a:r>
              <a:rPr lang="en-GB" dirty="0" err="1"/>
              <a:t>flexboxokon</a:t>
            </a:r>
            <a:r>
              <a:rPr lang="en-GB" dirty="0"/>
              <a:t> </a:t>
            </a:r>
            <a:r>
              <a:rPr lang="en-GB" dirty="0" err="1"/>
              <a:t>kívül</a:t>
            </a:r>
            <a:r>
              <a:rPr lang="en-GB" dirty="0"/>
              <a:t> </a:t>
            </a:r>
            <a:r>
              <a:rPr lang="en-GB" dirty="0" err="1"/>
              <a:t>csak</a:t>
            </a:r>
            <a:r>
              <a:rPr lang="en-GB" dirty="0"/>
              <a:t> a bootstrap </a:t>
            </a:r>
            <a:r>
              <a:rPr lang="en-GB" dirty="0" err="1"/>
              <a:t>módosítása</a:t>
            </a:r>
            <a:r>
              <a:rPr lang="en-GB" dirty="0"/>
              <a:t> (meg </a:t>
            </a:r>
            <a:r>
              <a:rPr lang="en-GB" dirty="0" err="1"/>
              <a:t>esztétika</a:t>
            </a:r>
            <a:r>
              <a:rPr lang="en-GB" dirty="0"/>
              <a:t>)</a:t>
            </a:r>
          </a:p>
          <a:p>
            <a:r>
              <a:rPr lang="en-GB" dirty="0" err="1"/>
              <a:t>Uiverse</a:t>
            </a:r>
            <a:r>
              <a:rPr lang="en-GB" dirty="0"/>
              <a:t>: </a:t>
            </a:r>
            <a:r>
              <a:rPr lang="en-GB" dirty="0" err="1"/>
              <a:t>jó</a:t>
            </a:r>
            <a:r>
              <a:rPr lang="en-GB" dirty="0"/>
              <a:t> </a:t>
            </a:r>
            <a:r>
              <a:rPr lang="en-GB" dirty="0" err="1"/>
              <a:t>kis</a:t>
            </a:r>
            <a:r>
              <a:rPr lang="en-GB" dirty="0"/>
              <a:t> </a:t>
            </a:r>
            <a:r>
              <a:rPr lang="en-GB" dirty="0" err="1"/>
              <a:t>oldal</a:t>
            </a:r>
            <a:r>
              <a:rPr lang="en-GB" dirty="0"/>
              <a:t>, van </a:t>
            </a:r>
            <a:r>
              <a:rPr lang="en-GB" dirty="0" err="1"/>
              <a:t>rajta</a:t>
            </a:r>
            <a:r>
              <a:rPr lang="en-GB" dirty="0"/>
              <a:t> </a:t>
            </a:r>
            <a:r>
              <a:rPr lang="en-GB" dirty="0" err="1"/>
              <a:t>rengeteg</a:t>
            </a:r>
            <a:r>
              <a:rPr lang="en-GB" dirty="0"/>
              <a:t> </a:t>
            </a:r>
            <a:r>
              <a:rPr lang="en-GB" dirty="0" err="1"/>
              <a:t>importálható</a:t>
            </a:r>
            <a:r>
              <a:rPr lang="en-GB" dirty="0"/>
              <a:t> </a:t>
            </a:r>
            <a:r>
              <a:rPr lang="en-GB" dirty="0" err="1"/>
              <a:t>elem</a:t>
            </a:r>
            <a:r>
              <a:rPr lang="en-GB" dirty="0"/>
              <a:t> (</a:t>
            </a:r>
            <a:r>
              <a:rPr lang="en-GB" dirty="0" err="1"/>
              <a:t>gombok</a:t>
            </a:r>
            <a:r>
              <a:rPr lang="en-GB" dirty="0"/>
              <a:t>)</a:t>
            </a:r>
          </a:p>
          <a:p>
            <a:r>
              <a:rPr lang="en-GB" dirty="0" err="1"/>
              <a:t>Menü</a:t>
            </a:r>
            <a:r>
              <a:rPr lang="en-GB" dirty="0"/>
              <a:t> is bootstrap</a:t>
            </a:r>
          </a:p>
          <a:p>
            <a:r>
              <a:rPr lang="en-GB" dirty="0" err="1"/>
              <a:t>Reszponzív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300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4109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960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DA5A5F-7594-4C25-A268-A5867E2F8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97506B-CEB6-422E-9372-C8CD95967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E61BFF-B85C-42C8-AA95-09AC2805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242B89-968C-4FBE-97B5-568644F2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E84C982-368A-497D-940F-6F03AD0F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510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865933-EEA0-419C-96ED-4217878A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B6DFC00-BFE6-4201-B162-054515780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3DC349-40B0-4FE7-B9A7-DD94C026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0ACD494-B8FD-4F5B-AE76-268E6CCD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4A29C5-67CF-4118-B48F-D660CB01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66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15AAD8A-1A8F-4986-9454-6E5B98E60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B790F3A-7A35-4722-BA77-5E60DA0B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CF0DB9-7FC6-4C6B-BC45-15D384B3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27E509A-BEF3-450C-A836-A95C3B90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436FBEC-35FE-4772-83D7-2254FE0B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56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A7ADAA-8BAF-4E71-92BA-AAB3CC98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29947-B0E0-4357-BD97-1B6BB741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140AEA-89BA-485C-919B-C104F601D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C200184-4808-46C8-B0BA-1F3030B22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2FA763-C0AD-4AE0-BBF2-0D6FCD31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23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AD146-5D15-487A-BB8C-ED40EE0E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4276C8F-74DE-4AF9-8268-181A89E96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0010AB3-A13C-41D2-AD76-9445BF87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49FE01-DE4D-4095-95D4-5C8D94EF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894460-9DD9-4970-9648-2A5A6C5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050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0E9009-CE51-48C7-B1BD-3F40908D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72E9F-954F-4DFF-9752-028A331C2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F3EBC52-A383-4949-A8F7-8715489BB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6764650-1F43-406B-BA9C-0B96456C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9833B8-06F5-43D9-B0E1-8BC514D1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D4C4813-048B-4843-872B-D0F80AF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8420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27207A-007F-49C8-8547-B58D7E48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771945-626D-4FC4-9F60-2F0F62B6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D727007-2B44-4974-B5C9-6F641D3D3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1A40ABE-511C-4184-8553-18BBB6DAC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C8279A-E4C1-478F-9097-F41ABE907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B2F34BF-D2CF-4424-93D5-8B1F075D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628A80F-693B-4BEF-8EC8-7F09B7A4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1DE6622-0D56-43DA-9CED-9F59A3A3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851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FE1F8C-5141-4D42-AB5D-3B74342E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AC770DD-72BE-4587-A417-C0CCC627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1A87000-8C95-4706-90C0-1BE9E421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602C293-E0DB-4905-81BC-CC956A2C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988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D3BA6D7-7D1A-4342-B5DB-DA3A730C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480407F-82A8-4CDC-8C5C-30059735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53A784-4B52-4041-9711-0D55A1B9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528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FD81D5-87AC-456F-B2F2-5C85A637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82451-E1CD-492A-81F5-3E9BD1B8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AE22EE8-662F-4FD6-AE55-F8B5FEB60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5B5EF8F-2F30-447F-AC27-07EA5D1A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EB91703-6E64-4D5A-A46C-D42CECC5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2F4D985-AB55-4748-8CD8-F77DB7B7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25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819072-0B78-43DC-B910-3F006A8F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625112-DA3F-4ED0-8581-D3E1FF130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FD1DC74-A958-4270-811B-5A9FA96CE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10255B-6A63-4F82-AE37-C3BB345D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1E71FE-8548-4435-A886-B4133369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5A33E2-F43F-438E-A06A-33FAF619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53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4CAA211-A38A-40E4-ACF2-DEB9E4B8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305A089-7B3A-4567-8E35-E1355EC03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F10F0D-7443-402C-986C-DDC9283A5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F9DC8F-B990-49B6-90B5-AF446F631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03CD06-0134-4B7F-B523-A631156D5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038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NULL" TargetMode="Externa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microsoft.com/office/2007/relationships/media" Target="../media/media1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NULL" TargetMode="Externa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microsoft.com/office/2007/relationships/media" Target="../media/media1.mp4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NULL" TargetMode="Externa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microsoft.com/office/2007/relationships/media" Target="../media/media1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NULL" TargetMode="Externa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microsoft.com/office/2007/relationships/media" Target="../media/media1.mp4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NULL" TargetMode="Externa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microsoft.com/office/2007/relationships/media" Target="../media/media1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2.xml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FAB072-22FF-4955-9338-15C5E9B23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0839"/>
            <a:ext cx="9144000" cy="3336323"/>
          </a:xfrm>
        </p:spPr>
        <p:txBody>
          <a:bodyPr anchor="ctr">
            <a:normAutofit/>
          </a:bodyPr>
          <a:lstStyle/>
          <a:p>
            <a:r>
              <a:rPr lang="hu-HU" sz="12000" dirty="0" err="1">
                <a:solidFill>
                  <a:schemeClr val="bg1">
                    <a:lumMod val="85000"/>
                  </a:schemeClr>
                </a:solidFill>
                <a:latin typeface="Rajjah Famillia Medium" panose="00000600000000000000" pitchFamily="2" charset="0"/>
              </a:rPr>
              <a:t>Arcalite</a:t>
            </a:r>
            <a:endParaRPr lang="hu-HU" sz="12000" dirty="0">
              <a:solidFill>
                <a:schemeClr val="bg1">
                  <a:lumMod val="85000"/>
                </a:schemeClr>
              </a:solidFill>
              <a:latin typeface="Rajjah Famillia Medium" panose="00000600000000000000" pitchFamily="2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2CC713-B61E-4B90-8D54-4D6BE4B29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 tIns="72000" rIns="108000" bIns="72000" anchor="b"/>
          <a:lstStyle/>
          <a:p>
            <a:pPr algn="r"/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Bemutatják: Bali István, Bakó Borka, Katona Bálint</a:t>
            </a:r>
          </a:p>
        </p:txBody>
      </p:sp>
    </p:spTree>
    <p:extLst>
      <p:ext uri="{BB962C8B-B14F-4D97-AF65-F5344CB8AC3E}">
        <p14:creationId xmlns:p14="http://schemas.microsoft.com/office/powerpoint/2010/main" val="34995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D2EC9-16CC-C6CA-7CE3-88F69625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840640-F926-78A3-673D-7735D63D29C3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8F4E16A-8179-246D-49B3-530888ED1DC5}"/>
              </a:ext>
            </a:extLst>
          </p:cNvPr>
          <p:cNvSpPr txBox="1">
            <a:spLocks/>
          </p:cNvSpPr>
          <p:nvPr/>
        </p:nvSpPr>
        <p:spPr>
          <a:xfrm>
            <a:off x="297180" y="-2"/>
            <a:ext cx="2733974" cy="1074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  <a:endParaRPr lang="hu-HU" sz="5400" dirty="0">
              <a:solidFill>
                <a:srgbClr val="F5AC3A"/>
              </a:solidFill>
              <a:latin typeface="Enchanted Land" panose="02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CDB00-81E7-840F-105B-C233554E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B3981-79D8-0441-B162-7371A1F3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FDD664F-B88A-78B0-B565-187EE293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database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63D36B6-56C4-4F00-7511-C4D2F8F4E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380093" y="-2580027"/>
            <a:ext cx="13801036" cy="9072902"/>
          </a:xfrm>
        </p:spPr>
      </p:pic>
    </p:spTree>
    <p:extLst>
      <p:ext uri="{BB962C8B-B14F-4D97-AF65-F5344CB8AC3E}">
        <p14:creationId xmlns:p14="http://schemas.microsoft.com/office/powerpoint/2010/main" val="262769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5E1C-8741-A7A7-5826-2048888D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A3E193-D41A-123A-747F-CD0E9BE5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database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FD84A87-8747-8DD5-3A2A-DE7A1860F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12" t="2298" r="2726" b="4450"/>
          <a:stretch/>
        </p:blipFill>
        <p:spPr>
          <a:xfrm>
            <a:off x="-7064829" y="-2189723"/>
            <a:ext cx="17093582" cy="11237446"/>
          </a:xfrm>
        </p:spPr>
      </p:pic>
    </p:spTree>
    <p:extLst>
      <p:ext uri="{BB962C8B-B14F-4D97-AF65-F5344CB8AC3E}">
        <p14:creationId xmlns:p14="http://schemas.microsoft.com/office/powerpoint/2010/main" val="336541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4AB5-B258-5342-CB8B-522E2491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11D935-B537-F1CB-4E89-88465D473CA3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A485CBC-7266-93F9-A828-7B0DCD26E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6A276-2748-422A-3B59-05A5C71F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F88D6-3949-BD60-D8C2-ADD35BEE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1B63C18-12B9-078A-7BE6-605348053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3488660" y="1592755"/>
            <a:ext cx="7304736" cy="4802187"/>
          </a:xfrm>
        </p:spPr>
      </p:pic>
    </p:spTree>
    <p:extLst>
      <p:ext uri="{BB962C8B-B14F-4D97-AF65-F5344CB8AC3E}">
        <p14:creationId xmlns:p14="http://schemas.microsoft.com/office/powerpoint/2010/main" val="80408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clouds and the moon&#10;&#10;AI-generated content may be incorrect.">
            <a:extLst>
              <a:ext uri="{FF2B5EF4-FFF2-40B4-BE49-F238E27FC236}">
                <a16:creationId xmlns:a16="http://schemas.microsoft.com/office/drawing/2014/main" id="{7AA1CD55-B0E7-16C5-16FB-2AC82F3E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14" y="160179"/>
            <a:ext cx="9295971" cy="348599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3240DCB-F8D0-4680-82EA-42AA4A6B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014" y="1240392"/>
            <a:ext cx="9295971" cy="1325563"/>
          </a:xfrm>
        </p:spPr>
        <p:txBody>
          <a:bodyPr>
            <a:noAutofit/>
          </a:bodyPr>
          <a:lstStyle/>
          <a:p>
            <a:pPr algn="ctr"/>
            <a:r>
              <a:rPr lang="hu-HU" sz="9600" dirty="0">
                <a:solidFill>
                  <a:schemeClr val="bg1">
                    <a:lumMod val="85000"/>
                  </a:schemeClr>
                </a:solidFill>
                <a:latin typeface="Rajjah Famillia Medium" panose="00000600000000000000" pitchFamily="2" charset="0"/>
              </a:rPr>
              <a:t>A 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0932BE-9F3A-4D46-9153-588038562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71900"/>
            <a:ext cx="12192000" cy="8572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66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  <a:ea typeface="Yu Gothic UI Semibold" panose="020B0700000000000000" pitchFamily="34" charset="-128"/>
              </a:rPr>
              <a:t>Stílus</a:t>
            </a:r>
            <a:endParaRPr lang="hu-HU" sz="6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21FD8A-7DA7-B80D-7C27-F47AB78E32A6}"/>
              </a:ext>
            </a:extLst>
          </p:cNvPr>
          <p:cNvSpPr/>
          <p:nvPr/>
        </p:nvSpPr>
        <p:spPr>
          <a:xfrm>
            <a:off x="1448014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A8E2BC-AFC3-ADB6-59A4-73E8542047D4}"/>
              </a:ext>
            </a:extLst>
          </p:cNvPr>
          <p:cNvSpPr/>
          <p:nvPr/>
        </p:nvSpPr>
        <p:spPr>
          <a:xfrm>
            <a:off x="4947284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Bootstrap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7DE114-FD9D-E1E1-5591-2BE187543416}"/>
              </a:ext>
            </a:extLst>
          </p:cNvPr>
          <p:cNvSpPr/>
          <p:nvPr/>
        </p:nvSpPr>
        <p:spPr>
          <a:xfrm>
            <a:off x="8446555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 err="1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Uiverse</a:t>
            </a:r>
            <a:endParaRPr lang="en-GB" sz="2800" dirty="0">
              <a:solidFill>
                <a:schemeClr val="bg1">
                  <a:lumMod val="8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CEED3-C5CE-A27C-5AFA-545D1B99F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867" y="609544"/>
            <a:ext cx="5110264" cy="5638911"/>
          </a:xfrm>
          <a:prstGeom prst="rect">
            <a:avLst/>
          </a:prstGeom>
          <a:ln w="28575"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982381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1391E1-1139-5482-F1A7-B8A83DBE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weboldal részei – a főoldal</a:t>
            </a:r>
          </a:p>
        </p:txBody>
      </p:sp>
      <p:pic>
        <p:nvPicPr>
          <p:cNvPr id="8" name="20250410-0112-34.8998762">
            <a:hlinkClick r:id="" action="ppaction://media"/>
            <a:extLst>
              <a:ext uri="{FF2B5EF4-FFF2-40B4-BE49-F238E27FC236}">
                <a16:creationId xmlns:a16="http://schemas.microsoft.com/office/drawing/2014/main" id="{56D72FB1-EF43-3177-E91D-ED3A60802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1425" y="3509645"/>
            <a:ext cx="4605655" cy="21165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5E75E9-5EE8-B2B2-F4B3-92C8B066FA3F}"/>
              </a:ext>
            </a:extLst>
          </p:cNvPr>
          <p:cNvSpPr/>
          <p:nvPr/>
        </p:nvSpPr>
        <p:spPr>
          <a:xfrm>
            <a:off x="6095997" y="3429000"/>
            <a:ext cx="4919333" cy="2301949"/>
          </a:xfrm>
          <a:prstGeom prst="rect">
            <a:avLst/>
          </a:prstGeom>
          <a:solidFill>
            <a:srgbClr val="422C5A"/>
          </a:solidFill>
          <a:ln>
            <a:solidFill>
              <a:srgbClr val="422C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20250409-2358-29.0816609">
            <a:hlinkClick r:id="" action="ppaction://media"/>
            <a:extLst>
              <a:ext uri="{FF2B5EF4-FFF2-40B4-BE49-F238E27FC236}">
                <a16:creationId xmlns:a16="http://schemas.microsoft.com/office/drawing/2014/main" id="{1E3DBC6E-2CC7-0D7F-2B39-B91A63517E5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41122.31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0302" y="1690688"/>
            <a:ext cx="10091389" cy="4802187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2714123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3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1391E1-1139-5482-F1A7-B8A83DBE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weboldal részei – a bejelentkezés</a:t>
            </a:r>
          </a:p>
        </p:txBody>
      </p:sp>
      <p:pic>
        <p:nvPicPr>
          <p:cNvPr id="8" name="20250410-0112-34.8998762">
            <a:hlinkClick r:id="" action="ppaction://media"/>
            <a:extLst>
              <a:ext uri="{FF2B5EF4-FFF2-40B4-BE49-F238E27FC236}">
                <a16:creationId xmlns:a16="http://schemas.microsoft.com/office/drawing/2014/main" id="{56D72FB1-EF43-3177-E91D-ED3A60802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1425" y="3509645"/>
            <a:ext cx="4605655" cy="21165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5E75E9-5EE8-B2B2-F4B3-92C8B066FA3F}"/>
              </a:ext>
            </a:extLst>
          </p:cNvPr>
          <p:cNvSpPr/>
          <p:nvPr/>
        </p:nvSpPr>
        <p:spPr>
          <a:xfrm>
            <a:off x="6095997" y="3429000"/>
            <a:ext cx="4919333" cy="2301949"/>
          </a:xfrm>
          <a:prstGeom prst="rect">
            <a:avLst/>
          </a:prstGeom>
          <a:solidFill>
            <a:srgbClr val="422C5A"/>
          </a:solidFill>
          <a:ln>
            <a:solidFill>
              <a:srgbClr val="422C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20250409-2358-29.0816609">
            <a:hlinkClick r:id="" action="ppaction://media"/>
            <a:extLst>
              <a:ext uri="{FF2B5EF4-FFF2-40B4-BE49-F238E27FC236}">
                <a16:creationId xmlns:a16="http://schemas.microsoft.com/office/drawing/2014/main" id="{1E3DBC6E-2CC7-0D7F-2B39-B91A63517E5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4501" end="31250.31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0302" y="1690688"/>
            <a:ext cx="10091389" cy="4802187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1872917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1391E1-1139-5482-F1A7-B8A83DBE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weboldal részei – a profil oldal</a:t>
            </a:r>
          </a:p>
        </p:txBody>
      </p:sp>
      <p:pic>
        <p:nvPicPr>
          <p:cNvPr id="8" name="20250410-0112-34.8998762">
            <a:hlinkClick r:id="" action="ppaction://media"/>
            <a:extLst>
              <a:ext uri="{FF2B5EF4-FFF2-40B4-BE49-F238E27FC236}">
                <a16:creationId xmlns:a16="http://schemas.microsoft.com/office/drawing/2014/main" id="{56D72FB1-EF43-3177-E91D-ED3A60802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1425" y="3509645"/>
            <a:ext cx="4605655" cy="21165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5E75E9-5EE8-B2B2-F4B3-92C8B066FA3F}"/>
              </a:ext>
            </a:extLst>
          </p:cNvPr>
          <p:cNvSpPr/>
          <p:nvPr/>
        </p:nvSpPr>
        <p:spPr>
          <a:xfrm>
            <a:off x="6095997" y="3429000"/>
            <a:ext cx="4919333" cy="2301949"/>
          </a:xfrm>
          <a:prstGeom prst="rect">
            <a:avLst/>
          </a:prstGeom>
          <a:solidFill>
            <a:srgbClr val="422C5A"/>
          </a:solidFill>
          <a:ln>
            <a:solidFill>
              <a:srgbClr val="422C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20250409-2358-29.0816609">
            <a:hlinkClick r:id="" action="ppaction://media"/>
            <a:extLst>
              <a:ext uri="{FF2B5EF4-FFF2-40B4-BE49-F238E27FC236}">
                <a16:creationId xmlns:a16="http://schemas.microsoft.com/office/drawing/2014/main" id="{1E3DBC6E-2CC7-0D7F-2B39-B91A63517E5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7138" end="33058.31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0302" y="1690688"/>
            <a:ext cx="10091389" cy="4802187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3687957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6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1391E1-1139-5482-F1A7-B8A83DBE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weboldal részei – a főoldal</a:t>
            </a:r>
          </a:p>
        </p:txBody>
      </p:sp>
      <p:pic>
        <p:nvPicPr>
          <p:cNvPr id="8" name="20250410-0112-34.8998762">
            <a:hlinkClick r:id="" action="ppaction://media"/>
            <a:extLst>
              <a:ext uri="{FF2B5EF4-FFF2-40B4-BE49-F238E27FC236}">
                <a16:creationId xmlns:a16="http://schemas.microsoft.com/office/drawing/2014/main" id="{56D72FB1-EF43-3177-E91D-ED3A60802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1425" y="3509645"/>
            <a:ext cx="4605655" cy="21165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5E75E9-5EE8-B2B2-F4B3-92C8B066FA3F}"/>
              </a:ext>
            </a:extLst>
          </p:cNvPr>
          <p:cNvSpPr/>
          <p:nvPr/>
        </p:nvSpPr>
        <p:spPr>
          <a:xfrm>
            <a:off x="6095997" y="3429000"/>
            <a:ext cx="4919333" cy="2301949"/>
          </a:xfrm>
          <a:prstGeom prst="rect">
            <a:avLst/>
          </a:prstGeom>
          <a:solidFill>
            <a:srgbClr val="422C5A"/>
          </a:solidFill>
          <a:ln>
            <a:solidFill>
              <a:srgbClr val="422C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20250409-2358-29.0816609">
            <a:hlinkClick r:id="" action="ppaction://media"/>
            <a:extLst>
              <a:ext uri="{FF2B5EF4-FFF2-40B4-BE49-F238E27FC236}">
                <a16:creationId xmlns:a16="http://schemas.microsoft.com/office/drawing/2014/main" id="{1E3DBC6E-2CC7-0D7F-2B39-B91A63517E5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6779" end="19037.31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0302" y="1690688"/>
            <a:ext cx="10091389" cy="4802187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1328249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1391E1-1139-5482-F1A7-B8A83DBE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weboldal részei – a ranglisták</a:t>
            </a:r>
          </a:p>
        </p:txBody>
      </p:sp>
      <p:pic>
        <p:nvPicPr>
          <p:cNvPr id="8" name="20250410-0112-34.8998762">
            <a:hlinkClick r:id="" action="ppaction://media"/>
            <a:extLst>
              <a:ext uri="{FF2B5EF4-FFF2-40B4-BE49-F238E27FC236}">
                <a16:creationId xmlns:a16="http://schemas.microsoft.com/office/drawing/2014/main" id="{56D72FB1-EF43-3177-E91D-ED3A60802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1425" y="3509645"/>
            <a:ext cx="4605655" cy="21165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5E75E9-5EE8-B2B2-F4B3-92C8B066FA3F}"/>
              </a:ext>
            </a:extLst>
          </p:cNvPr>
          <p:cNvSpPr/>
          <p:nvPr/>
        </p:nvSpPr>
        <p:spPr>
          <a:xfrm>
            <a:off x="6095997" y="3429000"/>
            <a:ext cx="4919333" cy="2301949"/>
          </a:xfrm>
          <a:prstGeom prst="rect">
            <a:avLst/>
          </a:prstGeom>
          <a:solidFill>
            <a:srgbClr val="422C5A"/>
          </a:solidFill>
          <a:ln>
            <a:solidFill>
              <a:srgbClr val="422C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20250409-2358-29.0816609">
            <a:hlinkClick r:id="" action="ppaction://media"/>
            <a:extLst>
              <a:ext uri="{FF2B5EF4-FFF2-40B4-BE49-F238E27FC236}">
                <a16:creationId xmlns:a16="http://schemas.microsoft.com/office/drawing/2014/main" id="{1E3DBC6E-2CC7-0D7F-2B39-B91A63517E5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9441" end="13023.31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0302" y="1690688"/>
            <a:ext cx="10091389" cy="4802187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2333834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9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1FC45-15F5-C69B-DC7F-45ACD81F9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/>
          <a:lstStyle/>
          <a:p>
            <a:r>
              <a:rPr lang="en-GB" sz="2400" b="1" dirty="0" err="1">
                <a:solidFill>
                  <a:schemeClr val="lt1"/>
                </a:solidFill>
              </a:rPr>
              <a:t>Javascript</a:t>
            </a:r>
            <a:endParaRPr lang="en-GB" sz="2400" b="1" dirty="0">
              <a:solidFill>
                <a:schemeClr val="l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C9F576-177E-548D-025F-618B80125870}"/>
              </a:ext>
            </a:extLst>
          </p:cNvPr>
          <p:cNvSpPr/>
          <p:nvPr/>
        </p:nvSpPr>
        <p:spPr>
          <a:xfrm>
            <a:off x="1063626" y="2132383"/>
            <a:ext cx="5032374" cy="1079447"/>
          </a:xfrm>
          <a:prstGeom prst="rect">
            <a:avLst/>
          </a:prstGeom>
          <a:solidFill>
            <a:srgbClr val="2F18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1391E1-1139-5482-F1A7-B8A83DBE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weboldal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funkcionaltása</a:t>
            </a:r>
            <a:endParaRPr lang="hu-HU" dirty="0">
              <a:solidFill>
                <a:schemeClr val="bg1">
                  <a:lumMod val="85000"/>
                </a:schemeClr>
              </a:solidFill>
              <a:latin typeface="Enchanted Land" panose="020005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66B864-7FA6-C210-F83D-39A87FC51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261886"/>
              </p:ext>
            </p:extLst>
          </p:nvPr>
        </p:nvGraphicFramePr>
        <p:xfrm>
          <a:off x="1063623" y="2132383"/>
          <a:ext cx="10064748" cy="373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134">
                  <a:extLst>
                    <a:ext uri="{9D8B030D-6E8A-4147-A177-3AD203B41FA5}">
                      <a16:colId xmlns:a16="http://schemas.microsoft.com/office/drawing/2014/main" val="789362222"/>
                    </a:ext>
                  </a:extLst>
                </a:gridCol>
                <a:gridCol w="5047614">
                  <a:extLst>
                    <a:ext uri="{9D8B030D-6E8A-4147-A177-3AD203B41FA5}">
                      <a16:colId xmlns:a16="http://schemas.microsoft.com/office/drawing/2014/main" val="2929241518"/>
                    </a:ext>
                  </a:extLst>
                </a:gridCol>
              </a:tblGrid>
              <a:tr h="1112462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/>
                        <a:t>Stílus-szkriptek</a:t>
                      </a:r>
                      <a:endParaRPr lang="en-GB" sz="2400" dirty="0"/>
                    </a:p>
                  </a:txBody>
                  <a:tcPr anchor="ctr">
                    <a:solidFill>
                      <a:srgbClr val="2F183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/>
                        <a:t>Egyéb</a:t>
                      </a:r>
                      <a:endParaRPr lang="en-GB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997127"/>
                  </a:ext>
                </a:extLst>
              </a:tr>
              <a:tr h="2625360">
                <a:tc gridSpan="2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422C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61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67E294-3A4C-DD88-4E75-6DDE9D46A0FD}"/>
              </a:ext>
            </a:extLst>
          </p:cNvPr>
          <p:cNvSpPr txBox="1"/>
          <p:nvPr/>
        </p:nvSpPr>
        <p:spPr>
          <a:xfrm>
            <a:off x="1063626" y="4254798"/>
            <a:ext cx="503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>
              <a:defRPr sz="2400" b="1">
                <a:solidFill>
                  <a:schemeClr val="lt1"/>
                </a:solidFill>
              </a:defRPr>
            </a:lvl1pPr>
          </a:lstStyle>
          <a:p>
            <a:pPr algn="ctr"/>
            <a:r>
              <a:rPr lang="en-GB" dirty="0" err="1"/>
              <a:t>Témaváltás</a:t>
            </a:r>
            <a:endParaRPr lang="en-GB" dirty="0"/>
          </a:p>
        </p:txBody>
      </p:sp>
      <p:pic>
        <p:nvPicPr>
          <p:cNvPr id="8" name="20250410-0112-34.8998762">
            <a:hlinkClick r:id="" action="ppaction://media"/>
            <a:extLst>
              <a:ext uri="{FF2B5EF4-FFF2-40B4-BE49-F238E27FC236}">
                <a16:creationId xmlns:a16="http://schemas.microsoft.com/office/drawing/2014/main" id="{56D72FB1-EF43-3177-E91D-ED3A60802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1425" y="3509645"/>
            <a:ext cx="4605655" cy="2116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9E877-5EBE-57DC-F284-808612D2D1E1}"/>
              </a:ext>
            </a:extLst>
          </p:cNvPr>
          <p:cNvSpPr txBox="1"/>
          <p:nvPr/>
        </p:nvSpPr>
        <p:spPr>
          <a:xfrm>
            <a:off x="1063624" y="4070131"/>
            <a:ext cx="5032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lt1"/>
                </a:solidFill>
              </a:rPr>
              <a:t>API </a:t>
            </a:r>
            <a:r>
              <a:rPr lang="en-GB" sz="2400" b="1" dirty="0" err="1">
                <a:solidFill>
                  <a:schemeClr val="lt1"/>
                </a:solidFill>
              </a:rPr>
              <a:t>kommunikáció</a:t>
            </a:r>
            <a:endParaRPr lang="en-GB" sz="2400" b="1" dirty="0">
              <a:solidFill>
                <a:schemeClr val="lt1"/>
              </a:solidFill>
            </a:endParaRPr>
          </a:p>
          <a:p>
            <a:pPr algn="ctr"/>
            <a:r>
              <a:rPr lang="en-GB" sz="2400" b="1" dirty="0" err="1">
                <a:solidFill>
                  <a:schemeClr val="lt1"/>
                </a:solidFill>
              </a:rPr>
              <a:t>Menü</a:t>
            </a:r>
            <a:endParaRPr lang="en-GB" sz="2400" b="1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4ADBB-8357-E684-6955-7EB891C0C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452" y="3596266"/>
            <a:ext cx="5727878" cy="669218"/>
          </a:xfrm>
          <a:prstGeom prst="rect">
            <a:avLst/>
          </a:prstGeom>
          <a:ln>
            <a:solidFill>
              <a:srgbClr val="7E52A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009A6-45D2-6BCB-70B2-F67A4800D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7452" y="4670490"/>
            <a:ext cx="5727878" cy="635861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1204258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41276 -0.00069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-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B8636C-14C2-4E60-BF6D-09A114A0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prezentáció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748149-4282-48B5-B721-A479E5AD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345"/>
            <a:ext cx="10515600" cy="4351338"/>
          </a:xfrm>
        </p:spPr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 feladat ismertetése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 játék (angol)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Adatszerkezet (angol)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Weboldal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API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Tesztelési folyamat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Továbbfejlesztési lehetőségek</a:t>
            </a:r>
          </a:p>
        </p:txBody>
      </p:sp>
    </p:spTree>
    <p:extLst>
      <p:ext uri="{BB962C8B-B14F-4D97-AF65-F5344CB8AC3E}">
        <p14:creationId xmlns:p14="http://schemas.microsoft.com/office/powerpoint/2010/main" val="418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1F68B-A742-4E7D-8769-AE9DB655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Az API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BA709B-E4E6-4DC6-99F5-7A3B9730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Biztonságosabb kommunikáció az adatbázissal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PHP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Közös állományok</a:t>
            </a:r>
          </a:p>
          <a:p>
            <a:pPr lvl="1"/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Kapcsolat</a:t>
            </a:r>
          </a:p>
          <a:p>
            <a:pPr lvl="1"/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Visszatérés</a:t>
            </a:r>
          </a:p>
          <a:p>
            <a:pPr lvl="1"/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Validálás</a:t>
            </a:r>
            <a:endParaRPr lang="hu-HU" sz="28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Végpontok</a:t>
            </a:r>
          </a:p>
        </p:txBody>
      </p:sp>
      <p:sp>
        <p:nvSpPr>
          <p:cNvPr id="4" name="AutoShape 2" descr="PHP: Download Logos">
            <a:extLst>
              <a:ext uri="{FF2B5EF4-FFF2-40B4-BE49-F238E27FC236}">
                <a16:creationId xmlns:a16="http://schemas.microsoft.com/office/drawing/2014/main" id="{58CDDD8A-C31B-4070-D55F-34A0DB35DA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83EEF-14C5-034C-AA40-BD3FEAFE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76" y="2493353"/>
            <a:ext cx="1905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EC7353A-B6D6-1867-0674-9AFBAEFC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825" y="2497610"/>
            <a:ext cx="5889962" cy="367935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0466878-8D4D-572A-C2CB-39810B6B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706" y="2513750"/>
            <a:ext cx="5704200" cy="36470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1C3B033-2485-E2D9-0C1A-F6C324A8D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116" y="2839444"/>
            <a:ext cx="6437380" cy="292792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05FEAC5-9831-1400-B25A-1ABD0E1A8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081" y="2501050"/>
            <a:ext cx="3218180" cy="36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70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326B2-BE87-47CF-84C3-2DAD4E5A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Kommunikáció az API-al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DAB3A55-BDA9-EB63-EF61-7FBD05652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613C645-A774-1A47-8A3A-C0D795D83F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A303624-E6F9-2947-CF20-FF7297B288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416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F5FFC9D7-2817-E0C3-3446-6293CD51C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6FE0DA2-5DB6-3688-5EDC-3C0A193C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22" y="2822576"/>
            <a:ext cx="4594078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F0075D-A721-826F-DBD5-BC3C483E4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65" y="2834413"/>
            <a:ext cx="5408857" cy="236782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8A051CF-AF64-96C6-CC53-D73A43C75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372" y="3342405"/>
            <a:ext cx="6401693" cy="236253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181F48E-5BE4-EF13-570C-A7FC7C7CD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909" y="1517025"/>
            <a:ext cx="5452863" cy="47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320D7-9A49-A0DD-AA15-7ABAA5E19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102" y="1683634"/>
            <a:ext cx="4965676" cy="455187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BF050C6-6186-A9BA-E5DB-A2066C22150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5827"/>
          <a:stretch/>
        </p:blipFill>
        <p:spPr>
          <a:xfrm>
            <a:off x="4227750" y="3308350"/>
            <a:ext cx="7395815" cy="2927154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FED5B049-A35A-1C31-CF1B-9CC4065BF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2309422"/>
            <a:ext cx="6098171" cy="221535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1592E5-FCA9-4884-A352-6B1D3B813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2300" cy="4667250"/>
          </a:xfrm>
        </p:spPr>
        <p:txBody>
          <a:bodyPr>
            <a:normAutofit fontScale="92500"/>
          </a:bodyPr>
          <a:lstStyle/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Wingdings" panose="05000000000000000000" pitchFamily="2" charset="2"/>
              </a:rPr>
              <a:t>Javascript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Wingdings" panose="05000000000000000000" pitchFamily="2" charset="2"/>
              </a:rPr>
              <a:t> (weboldal funkcionalitása)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jQuery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Közös állomány (common.js)</a:t>
            </a:r>
          </a:p>
          <a:p>
            <a:pPr marL="685800" lvl="2">
              <a:spcBef>
                <a:spcPts val="1000"/>
              </a:spcBef>
            </a:pP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Oldal alapbeállításai</a:t>
            </a:r>
          </a:p>
          <a:p>
            <a:pPr marL="685800" lvl="2">
              <a:spcBef>
                <a:spcPts val="1000"/>
              </a:spcBef>
            </a:pP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Popup</a:t>
            </a:r>
            <a:endParaRPr lang="hu-HU" sz="24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685800" lvl="2">
              <a:spcBef>
                <a:spcPts val="1000"/>
              </a:spcBef>
            </a:pP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getCookie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Minden oldalhoz saját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szkriptfájl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(is)</a:t>
            </a:r>
          </a:p>
          <a:p>
            <a:pPr marL="685800" lvl="2">
              <a:spcBef>
                <a:spcPts val="1000"/>
              </a:spcBef>
            </a:pPr>
            <a:r>
              <a:rPr lang="hu-HU" sz="24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Validálás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és egyebek</a:t>
            </a:r>
          </a:p>
          <a:p>
            <a:pPr marL="685800" lvl="2">
              <a:spcBef>
                <a:spcPts val="1000"/>
              </a:spcBef>
            </a:pP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API-kérés</a:t>
            </a:r>
          </a:p>
          <a:p>
            <a:pPr marL="685800" lvl="2">
              <a:spcBef>
                <a:spcPts val="1000"/>
              </a:spcBef>
            </a:pPr>
            <a:r>
              <a:rPr lang="hu-HU" sz="24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Kapott adatok kezelése</a:t>
            </a:r>
          </a:p>
        </p:txBody>
      </p:sp>
    </p:spTree>
    <p:extLst>
      <p:ext uri="{BB962C8B-B14F-4D97-AF65-F5344CB8AC3E}">
        <p14:creationId xmlns:p14="http://schemas.microsoft.com/office/powerpoint/2010/main" val="1019978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FD6295-BDE5-4D00-A38D-9146515C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5F615F-9DAB-47A0-BC64-4BE7E222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Manuálisan történt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 + ismerősök/barátok</a:t>
            </a:r>
          </a:p>
          <a:p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Használt segédprogramok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ReqBin – API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3005A6-F0A6-E983-68A6-A1252AFE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15" y="434975"/>
            <a:ext cx="564378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30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C49CA-BEC3-4213-8AAD-59A71780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Egyéb 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97DB2A-10F9-4F44-A57D-15C51B28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Projekt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menedzsment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Github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Milanote</a:t>
            </a: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Szerkesztőprogramok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Aseprite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Krita</a:t>
            </a: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Források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Itch.io</a:t>
            </a:r>
          </a:p>
        </p:txBody>
      </p:sp>
    </p:spTree>
    <p:extLst>
      <p:ext uri="{BB962C8B-B14F-4D97-AF65-F5344CB8AC3E}">
        <p14:creationId xmlns:p14="http://schemas.microsoft.com/office/powerpoint/2010/main" val="343696271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5A6179-66C4-4BA8-AB0C-1FCC17DE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Továbbfejlesztési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43011B-B9F5-4799-9031-270031F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Alapok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késze</a:t>
            </a:r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 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Wingdings" panose="05000000000000000000" pitchFamily="2" charset="2"/>
              </a:rPr>
              <a:t>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végtelenségig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bővíthet</a:t>
            </a:r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ő</a:t>
            </a:r>
            <a:endParaRPr lang="en-GB" sz="22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Többnyelvűség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Mérföldköve</a:t>
            </a:r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Több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játszhat</a:t>
            </a:r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ó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karakter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hu-HU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590682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E54CB6-7C4D-4C38-B61A-BB8B9630A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1119"/>
            <a:ext cx="9144000" cy="1655761"/>
          </a:xfrm>
        </p:spPr>
        <p:txBody>
          <a:bodyPr>
            <a:normAutofit fontScale="90000"/>
          </a:bodyPr>
          <a:lstStyle/>
          <a:p>
            <a:r>
              <a:rPr lang="en-GB" sz="120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Köszönjük</a:t>
            </a:r>
            <a:r>
              <a:rPr lang="en-GB" sz="120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 a </a:t>
            </a:r>
            <a:r>
              <a:rPr lang="en-GB" sz="120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figyelmet</a:t>
            </a:r>
            <a:r>
              <a:rPr lang="en-GB" sz="120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!</a:t>
            </a:r>
            <a:endParaRPr lang="hu-HU" sz="12000" dirty="0">
              <a:solidFill>
                <a:schemeClr val="bg1">
                  <a:lumMod val="85000"/>
                </a:schemeClr>
              </a:solidFill>
              <a:latin typeface="Enchanted Lan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4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883696-B0DE-4196-9F96-D2A394A8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feladat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69989076-D1E5-6A96-E38F-85E037C52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075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29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E5697D-7FC8-4FEB-B710-190C55B0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megoldásunk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B752297-4129-AD49-E377-10A29BAC0F0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Asztali – játék</a:t>
            </a: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hu-HU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Ok: é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rdekeltség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a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játékfejlesztésben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Weboldal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hu-HU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Tudástár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hu-HU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Fiókkezelés</a:t>
            </a:r>
          </a:p>
        </p:txBody>
      </p:sp>
      <p:pic>
        <p:nvPicPr>
          <p:cNvPr id="9" name="20250409-2358-29.0816609">
            <a:hlinkClick r:id="" action="ppaction://media"/>
            <a:extLst>
              <a:ext uri="{FF2B5EF4-FFF2-40B4-BE49-F238E27FC236}">
                <a16:creationId xmlns:a16="http://schemas.microsoft.com/office/drawing/2014/main" id="{E9F60878-C0FD-6B5C-E925-E272BC36189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24397" y="2976148"/>
            <a:ext cx="7343206" cy="3494410"/>
          </a:xfrm>
          <a:prstGeom prst="rect">
            <a:avLst/>
          </a:prstGeom>
          <a:ln>
            <a:solidFill>
              <a:srgbClr val="7E52A4"/>
            </a:solidFill>
          </a:ln>
        </p:spPr>
      </p:pic>
      <p:pic>
        <p:nvPicPr>
          <p:cNvPr id="7" name="20250409-2351-34.2923669">
            <a:hlinkClick r:id="" action="ppaction://media"/>
            <a:extLst>
              <a:ext uri="{FF2B5EF4-FFF2-40B4-BE49-F238E27FC236}">
                <a16:creationId xmlns:a16="http://schemas.microsoft.com/office/drawing/2014/main" id="{41D1BFEC-D6C0-4AA5-46A7-96FBEC37396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8719" y="2953793"/>
            <a:ext cx="6217417" cy="35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6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8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82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 mute="1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7B85B9-DCB3-4BFB-A043-6569681E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430" y="902335"/>
            <a:ext cx="10515600" cy="1325563"/>
          </a:xfrm>
        </p:spPr>
        <p:txBody>
          <a:bodyPr/>
          <a:lstStyle/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Introducing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4556D0-94AB-4D64-BD69-FA219B1A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430" y="2215516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2d side-scroller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Defeating enemies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Power-ups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Collecting items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Checkpoints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</p:txBody>
      </p:sp>
      <p:pic>
        <p:nvPicPr>
          <p:cNvPr id="9" name="Picture 8" descr="A purple and white pixelated object&#10;&#10;AI-generated content may be incorrect.">
            <a:extLst>
              <a:ext uri="{FF2B5EF4-FFF2-40B4-BE49-F238E27FC236}">
                <a16:creationId xmlns:a16="http://schemas.microsoft.com/office/drawing/2014/main" id="{D796F43D-7C18-9E2D-29AF-EDA712283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10" y="4391185"/>
            <a:ext cx="929840" cy="929840"/>
          </a:xfrm>
          <a:prstGeom prst="rect">
            <a:avLst/>
          </a:prstGeom>
        </p:spPr>
      </p:pic>
      <p:pic>
        <p:nvPicPr>
          <p:cNvPr id="6" name="Picture 5" descr="A couple of skeletons in a black background&#10;&#10;AI-generated content may be incorrect.">
            <a:extLst>
              <a:ext uri="{FF2B5EF4-FFF2-40B4-BE49-F238E27FC236}">
                <a16:creationId xmlns:a16="http://schemas.microsoft.com/office/drawing/2014/main" id="{F52C9565-E917-221B-2716-93DB4F1F3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16" b="-39856"/>
          <a:stretch/>
        </p:blipFill>
        <p:spPr>
          <a:xfrm>
            <a:off x="10218821" y="4075711"/>
            <a:ext cx="1973179" cy="2490627"/>
          </a:xfrm>
          <a:prstGeom prst="rect">
            <a:avLst/>
          </a:prstGeom>
        </p:spPr>
      </p:pic>
      <p:pic>
        <p:nvPicPr>
          <p:cNvPr id="8" name="Picture 7" descr="A pixelated watermelon slice&#10;&#10;AI-generated content may be incorrect.">
            <a:extLst>
              <a:ext uri="{FF2B5EF4-FFF2-40B4-BE49-F238E27FC236}">
                <a16:creationId xmlns:a16="http://schemas.microsoft.com/office/drawing/2014/main" id="{B12E09F3-E603-7794-20BE-ADFC9BCA7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83" y="5321024"/>
            <a:ext cx="409675" cy="4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885EC-64BC-4534-B0A2-EAAEBE4F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 technical side of the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47C128-78BB-4607-8D52-AE7BAFC4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181419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Class Inheritance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Signals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Loading optimalization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698A5-7E33-8DA2-3071-B60B27C79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40" y="1466068"/>
            <a:ext cx="5162815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7234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E8B30B-4089-364E-DEE2-B4ED8978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DCB113-D8C9-DBF0-3B07-8CC1261C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0" y="692467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 technical side of the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B75650-92D5-C3A9-B0E3-CAE6E27D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224853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Camera movement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Maps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10E08-245B-9A50-DA70-0EE1E10FE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14" y="2248535"/>
            <a:ext cx="5306785" cy="32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9208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333808-4E3B-28D5-67EA-86E20CA565B7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E1C5B7-4331-451E-A86F-66E72689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E7458-B1CE-2C72-CBEA-F7BC632C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B05D3-7541-9091-BC83-59D8F6D1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61B1137-4DCE-282A-D0BF-448D63F0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2912" t="2298" r="2726" b="4450"/>
          <a:stretch/>
        </p:blipFill>
        <p:spPr>
          <a:xfrm>
            <a:off x="3749918" y="1445760"/>
            <a:ext cx="7304736" cy="4802187"/>
          </a:xfrm>
        </p:spPr>
      </p:pic>
    </p:spTree>
    <p:extLst>
      <p:ext uri="{BB962C8B-B14F-4D97-AF65-F5344CB8AC3E}">
        <p14:creationId xmlns:p14="http://schemas.microsoft.com/office/powerpoint/2010/main" val="14082925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2018A-5458-5DC7-BCE6-5FA8B0EC3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AB17CB-0DBC-D6E6-AF7F-B9C0C32E406D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C65BD-BC9C-ECE4-0BF6-8D1761C5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6CFA8-F50A-2A2C-6498-808853A8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1BF406F-7B44-9682-795D-A8EA0CC81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-2967287" y="2575592"/>
            <a:ext cx="18126574" cy="11916543"/>
          </a:xfr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A7E047AE-A665-5270-A2E8-A887D7F4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</p:spTree>
    <p:extLst>
      <p:ext uri="{BB962C8B-B14F-4D97-AF65-F5344CB8AC3E}">
        <p14:creationId xmlns:p14="http://schemas.microsoft.com/office/powerpoint/2010/main" val="428644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974</Words>
  <Application>Microsoft Office PowerPoint</Application>
  <PresentationFormat>Szélesvásznú</PresentationFormat>
  <Paragraphs>181</Paragraphs>
  <Slides>25</Slides>
  <Notes>18</Notes>
  <HiddenSlides>0</HiddenSlides>
  <MMClips>13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4" baseType="lpstr">
      <vt:lpstr>Enchanted Land</vt:lpstr>
      <vt:lpstr>Yu Gothic UI</vt:lpstr>
      <vt:lpstr>Pixellari</vt:lpstr>
      <vt:lpstr>Rajjah Famillia Medium</vt:lpstr>
      <vt:lpstr>Calibri Light</vt:lpstr>
      <vt:lpstr>Arial</vt:lpstr>
      <vt:lpstr>Yu Gothic UI Semibold</vt:lpstr>
      <vt:lpstr>Calibri</vt:lpstr>
      <vt:lpstr>Office-téma</vt:lpstr>
      <vt:lpstr>Arcalite</vt:lpstr>
      <vt:lpstr>A prezentáció felépítése</vt:lpstr>
      <vt:lpstr>A feladat</vt:lpstr>
      <vt:lpstr>A megoldásunk</vt:lpstr>
      <vt:lpstr>Introducing the game</vt:lpstr>
      <vt:lpstr>The technical side of the game</vt:lpstr>
      <vt:lpstr>The technical side of the game</vt:lpstr>
      <vt:lpstr>the Database</vt:lpstr>
      <vt:lpstr>the Database</vt:lpstr>
      <vt:lpstr>The database</vt:lpstr>
      <vt:lpstr>The database</vt:lpstr>
      <vt:lpstr>the Database</vt:lpstr>
      <vt:lpstr>A weboldal</vt:lpstr>
      <vt:lpstr>A weboldal részei – a főoldal</vt:lpstr>
      <vt:lpstr>A weboldal részei – a bejelentkezés</vt:lpstr>
      <vt:lpstr>A weboldal részei – a profil oldal</vt:lpstr>
      <vt:lpstr>A weboldal részei – a főoldal</vt:lpstr>
      <vt:lpstr>A weboldal részei – a ranglisták</vt:lpstr>
      <vt:lpstr>A weboldal funkcionaltása</vt:lpstr>
      <vt:lpstr>Az API</vt:lpstr>
      <vt:lpstr>Kommunikáció az API-al</vt:lpstr>
      <vt:lpstr>Tesztelés</vt:lpstr>
      <vt:lpstr>Egyéb használt technológiák</vt:lpstr>
      <vt:lpstr>Továbbfejlesztési lehetőségek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Arcalite</dc:title>
  <dc:creator>3116TAN-11</dc:creator>
  <cp:lastModifiedBy>O365 felhasználó</cp:lastModifiedBy>
  <cp:revision>239</cp:revision>
  <dcterms:created xsi:type="dcterms:W3CDTF">2025-04-08T08:22:30Z</dcterms:created>
  <dcterms:modified xsi:type="dcterms:W3CDTF">2025-04-10T17:33:49Z</dcterms:modified>
</cp:coreProperties>
</file>